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8" r:id="rId1"/>
  </p:sldMasterIdLst>
  <p:sldIdLst>
    <p:sldId id="256" r:id="rId2"/>
    <p:sldId id="287" r:id="rId3"/>
    <p:sldId id="257" r:id="rId4"/>
    <p:sldId id="269" r:id="rId5"/>
    <p:sldId id="259" r:id="rId6"/>
    <p:sldId id="260" r:id="rId7"/>
    <p:sldId id="261" r:id="rId8"/>
    <p:sldId id="288" r:id="rId9"/>
    <p:sldId id="263" r:id="rId10"/>
    <p:sldId id="289" r:id="rId11"/>
    <p:sldId id="283" r:id="rId12"/>
    <p:sldId id="285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05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-99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059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309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8212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92666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7271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744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3043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5533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82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29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11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489453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385431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799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792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011630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721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3DACF-BC1B-4411-831D-29359329141E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D8C3A-1D32-4FC6-B818-0C4203D876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085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  <p:sldLayoutId id="2147484041" r:id="rId13"/>
    <p:sldLayoutId id="2147484042" r:id="rId14"/>
    <p:sldLayoutId id="2147484043" r:id="rId15"/>
    <p:sldLayoutId id="2147484044" r:id="rId16"/>
    <p:sldLayoutId id="214748404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9565" y="1899138"/>
            <a:ext cx="9448800" cy="22565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Адаптированная ОСНОВНАЯ ОБРАЗОВАТЕЛЬНАЯ  ПРОГРАММА ДОШКОЛЬНОГО ОБРАЗОВАНИЯ детей </a:t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тяжелыми нарушениями речи</a:t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83965" y="3960192"/>
            <a:ext cx="6129130" cy="10789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Муниципального </a:t>
            </a: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автономного 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дошкольного образовательного учреждения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«Детский сад </a:t>
            </a: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№69 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комбинированного вида» 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Кировского </a:t>
            </a:r>
            <a:r>
              <a:rPr lang="ru-RU" sz="1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района г. Казани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47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986456-A8A5-46D3-BF11-E7168A130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11347"/>
            <a:ext cx="10820400" cy="5423095"/>
          </a:xfrm>
        </p:spPr>
        <p:txBody>
          <a:bodyPr>
            <a:normAutofit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2805F7"/>
                </a:solidFill>
                <a:effectLst/>
                <a:uLnTx/>
                <a:uFillTx/>
                <a:latin typeface="Century Gothic" panose="020B0502020202020204"/>
                <a:ea typeface="+mn-ea"/>
                <a:cs typeface="Calibri" panose="020F0502020204030204" pitchFamily="34" charset="0"/>
              </a:rPr>
              <a:t>Особенности реализации содержания Программы в группах компенсирующей направленности для детей с ТНР: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работой по реализации задач образовательной области «Речевое развитие» руководит учитель-логопед, а другие специалисты подключаются к работе и планируют образовательную деятельность в соответствии с рекомендациями учителя-логопеда.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в работе по образовательной области «Познавательное развитие» участвуют воспитатели, педагог-психолог, учитель-логопед;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основными специалистами в области «Социально-коммуникативное развитие» выступают воспитатели при участии учителя-логопеда, специалистов и родителей дошкольников;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в реализации содержания образовательной области «Художественно-эстетическое развитие» принимают участие воспитатели, музыкальный руководитель и учитель-логопед;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реализацию основного содержания образовательных области «Физическое развитие» осуществляет инструктор по физическому воспитанию при обязательном подключении всех остальных педагогов.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458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96292"/>
            <a:ext cx="10820400" cy="4819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2805F7"/>
                </a:solidFill>
              </a:rPr>
              <a:t>Организация образовательного процесса</a:t>
            </a:r>
          </a:p>
          <a:p>
            <a:pPr marL="0" indent="0" algn="ctr">
              <a:buNone/>
            </a:pPr>
            <a:endParaRPr lang="ru-RU" dirty="0">
              <a:solidFill>
                <a:srgbClr val="2805F7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Ежедневная организация жизни и деятельности детей строится на основе учета возрастных и индивидуальных особенностей воспитанников.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Режимы дня в разных возрастных группах разработаны на основе санитарно-эпидемиологических правил и нормативов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 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«детский сад 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№69» 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разработаны режимы: на холодный и теплый периоды года; 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АООП  реализуется в течение всего времени пребывания детей в ДОУ.</a:t>
            </a:r>
          </a:p>
          <a:p>
            <a:pPr lvl="0"/>
            <a:r>
              <a:rPr lang="ru-RU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в соответствии с ФГОС ДО, реализуется трехчастная модель образовательного процесса.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93704" y="218659"/>
            <a:ext cx="7898296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91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2389"/>
            <a:ext cx="10820400" cy="518611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2805F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Особенности режима дня</a:t>
            </a:r>
          </a:p>
          <a:p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Корректируется 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 Индивидуальный подход к каждому ребенку предусматривает соответствие режима дня возрасту детей, состоянию их здоровья, потребностям и интересам. </a:t>
            </a:r>
          </a:p>
          <a:p>
            <a:pPr algn="just"/>
            <a:r>
              <a:rPr lang="ru-RU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Режим и построенный на его основе распорядок дня – конструкция гибкая, динамичная. В каждом детском саду она может быть откорректирована, однако продолжительность основных компонентов режима дня должна сохраняться в соответствии с санитарными и гигиеническими нормами и правилами. </a:t>
            </a:r>
          </a:p>
          <a:p>
            <a:pPr algn="just"/>
            <a:r>
              <a:rPr lang="ru-RU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режиме дня указана общая продолжительность занятий, включая перерывы между организованной деятельностью. Педагог дозирует образовательную нагрузку на детей в зависимости от наличной ситуации в группе (интересов, актуального состояния детей, их настроения и т.п.).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93704" y="218659"/>
            <a:ext cx="7898296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2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858257-B407-4B35-8833-6CB008873E03}"/>
              </a:ext>
            </a:extLst>
          </p:cNvPr>
          <p:cNvSpPr txBox="1"/>
          <p:nvPr/>
        </p:nvSpPr>
        <p:spPr>
          <a:xfrm>
            <a:off x="1561513" y="1177919"/>
            <a:ext cx="100443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cap="none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 </a:t>
            </a:r>
            <a: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«Детский сад № 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</a:t>
            </a:r>
            <a:r>
              <a:rPr lang="ru-RU" sz="2400" cap="none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обеспечивает получение дошкольного образования, присмотр и уход за воспитанниками в возрасте от 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двух</a:t>
            </a:r>
            <a:r>
              <a:rPr lang="ru-RU" sz="2400" cap="none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лет до прекращения образовательных отношений.</a:t>
            </a:r>
            <a:b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cap="none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 </a:t>
            </a:r>
            <a: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функционирует 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ru-RU" sz="2400" cap="none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cap="none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групп для детей дошкольного возраста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C0077534-9CF0-449A-9AF2-EAD0C226C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13288417"/>
              </p:ext>
            </p:extLst>
          </p:nvPr>
        </p:nvGraphicFramePr>
        <p:xfrm>
          <a:off x="1155053" y="2934011"/>
          <a:ext cx="10044332" cy="3147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2950">
                  <a:extLst>
                    <a:ext uri="{9D8B030D-6E8A-4147-A177-3AD203B41FA5}">
                      <a16:colId xmlns:a16="http://schemas.microsoft.com/office/drawing/2014/main" xmlns="" val="1894647889"/>
                    </a:ext>
                  </a:extLst>
                </a:gridCol>
                <a:gridCol w="3007303">
                  <a:extLst>
                    <a:ext uri="{9D8B030D-6E8A-4147-A177-3AD203B41FA5}">
                      <a16:colId xmlns:a16="http://schemas.microsoft.com/office/drawing/2014/main" xmlns="" val="150838749"/>
                    </a:ext>
                  </a:extLst>
                </a:gridCol>
                <a:gridCol w="4321410">
                  <a:extLst>
                    <a:ext uri="{9D8B030D-6E8A-4147-A177-3AD203B41FA5}">
                      <a16:colId xmlns:a16="http://schemas.microsoft.com/office/drawing/2014/main" xmlns="" val="640703739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xmlns="" val="2606317289"/>
                    </a:ext>
                  </a:extLst>
                </a:gridCol>
              </a:tblGrid>
              <a:tr h="558320"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№ 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Направления деятельности </a:t>
                      </a:r>
                      <a:endParaRPr lang="ru-RU" sz="1100">
                        <a:effectLst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Возраст детей</a:t>
                      </a:r>
                      <a:endParaRPr lang="ru-RU" sz="1100">
                        <a:effectLst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xmlns="" val="1604436764"/>
                  </a:ext>
                </a:extLst>
              </a:tr>
              <a:tr h="644054"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Группы общеразвивающей направленности для детей дошкольного возраста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Осуществляется реализация образовательной программы дошкольного образования.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3 – 7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856315521"/>
                  </a:ext>
                </a:extLst>
              </a:tr>
              <a:tr h="1944819"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Группы компенсирующей направленности для детей с ТНР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Осуществляется реализация адаптированной образовательной программы дошкольного образования с учетом особенностей речевого развития, индивидуальных возможностей воспитанников, обеспечивающей коррекцию нарушений развития и социальную адаптацию воспитанников.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3 - 7 лет</a:t>
                      </a:r>
                      <a:endParaRPr lang="ru-RU" sz="1100" dirty="0">
                        <a:effectLst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2620005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0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0513" y="183873"/>
            <a:ext cx="7921487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7791" y="1772530"/>
            <a:ext cx="10915357" cy="44742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«Адаптированная основная образовательная программа дошкольного образования детей с тяжелыми нарушениями речи» (далее АООП) предназначена для педагогов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 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«Детский сад №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69», 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работающих с детьми с тяжелыми нарушениями речи (далее - дети с ТНР). 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АООП определяет содержание и организацию образовательной деятельности для воспитанников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 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«Детский сад №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69» 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ограниченными возможностями здоровья и направлена на формирование общей культуры, развитие физических, интеллектуальных и личностных качеств формирование предпосылок учебной деятельности, обеспечивающих социальную успешность, сохранение и укрепление здоровья детей дошкольного возраста.</a:t>
            </a:r>
          </a:p>
          <a:p>
            <a:pPr marL="0" indent="0" algn="just">
              <a:buNone/>
            </a:pPr>
            <a:endParaRPr lang="ru-RU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379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70365"/>
            <a:ext cx="10820400" cy="372687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Обязательная часть АООП, разработана с учетом основной образовательной программы дошкольного образования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МАДОУ 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«Детский сад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№69», 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Примерной адаптированной основной Образовательной программой дошкольного образования детей с тяжёлыми нарушениями речи, Примерной адаптированной Основной образовательной программой для дошкольников с тяжелыми нарушениями речи под редакцией профессора Л. В. Лопатиной, Комплексной образовательной программы дошкольного образования для детей с тяжелыми нарушениями речи (общим недоразвитием речи) с 3-7 лет Н.В. </a:t>
            </a:r>
            <a:r>
              <a:rPr lang="ru-RU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Нищевой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Программ дошкольных образовательных учреждений компенсирующего вида для детей с нарушениями речи «Коррекция нарушений речи» Т.Б. Филичевой, Г.В. Чиркиной, Т.В. Тумановой, С.А. Мироновой.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70513" y="183873"/>
            <a:ext cx="7921487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736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625" y="1111348"/>
            <a:ext cx="11754981" cy="558762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rgbClr val="2805F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Целью программы является: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оказание комплексной психолого-медико-педагогической помощи детям с ОВЗ и их родителям (законным представителям), направленной на обеспечение специальных образовательных условий с учетом особенностей их психофизического развития и индивидуальных возможностей; определение организации воспитательно-образовательной деятельности, обеспечение построения целостной педагогической деятельности направленного на полноценное всестороннее развитие ребёнка: физическое, социально-личностное, познавательно-речевое, художественно-эстетическое - во взаимосвязи, с учётом их возрастных, индивидуальных, психологических и физиологических особенностей, создание условий для планирования, организации и управления образовательной деятельностью.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АООП содержит подробное описание организации и содержания коррекционно-развивающей работы  с детьми от 3 до 7 лет  с тяжелыми нарушениями речи во всех пяти образовательных областях в соответствии с Федеральным государственным образовательным стандартом дошкольного образования.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93704" y="159024"/>
            <a:ext cx="7898296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131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983974"/>
            <a:ext cx="10820400" cy="576780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2805F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Задачи, решение которых необходимо для реализации цели: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Обязательная часть: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определить особые образовательные потребности детей с ОВЗ в соответствии с их индивидуальными особенностями и возможностями, структурой нарушения в развитии и степенью его выраженности (в соответствии с рекомендациями психолого-медико-педагогической комиссии);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создать специальные образовательные условия для детей с ОВЗ, определяющие эффективность реализации АООП;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способствовать осуществлению индивидуально-ориентированной помощи детям в освоении АООП с учётом особенностей их психофизического развития и индивидуальных возможностей;</a:t>
            </a:r>
          </a:p>
          <a:p>
            <a:pPr algn="just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способствовать социальной адаптации и интеграции детей с ОВЗ в детском коллективе и обществе в целом;</a:t>
            </a:r>
          </a:p>
          <a:p>
            <a:pPr algn="just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оказывать психолого-педагогическую поддержку семьям воспитанников и повышать компетентность родителей (законных представителей) по проблемам воспитания, развития и образования, охраны и укрепления здоровья детей;</a:t>
            </a:r>
          </a:p>
          <a:p>
            <a:pPr algn="just">
              <a:buFontTx/>
              <a:buChar char="-"/>
            </a:pP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93704" y="178903"/>
            <a:ext cx="7898296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68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828" y="1242389"/>
            <a:ext cx="11712778" cy="5130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создание условий развития ребенка с ОВЗ,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создание развивающей образовательной среды, которая представляет собой систему условий социализации и индивидуализации детей;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обеспечение познавательно-речевого, социально-личностного, художественно-эстетического и физического развития воспитанников с ОВЗ;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обеспечения преемственности целей, задач и содержания образования, реализуемых в рамках образовательных программ различных уровней;</a:t>
            </a:r>
          </a:p>
          <a:p>
            <a:endParaRPr lang="ru-RU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93704" y="178903"/>
            <a:ext cx="7898296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2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D5363A-9431-41F7-BFB2-B60806838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6264"/>
            <a:ext cx="12079458" cy="6175717"/>
          </a:xfrm>
        </p:spPr>
        <p:txBody>
          <a:bodyPr>
            <a:normAutofit fontScale="25000" lnSpcReduction="20000"/>
          </a:bodyPr>
          <a:lstStyle/>
          <a:p>
            <a:pPr marL="288000" lvl="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воспитание с учетом возрастных категорий воспитанников гражданственности, уважения к правам и свободам человека, любви к окружающей природе, Родине, семье;</a:t>
            </a:r>
          </a:p>
          <a:p>
            <a:pPr marL="288000" lvl="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объединения обучения и воспитания в целостную образовательную деятельность на основе духовно-нравственных и социокультурных ценностей, и принятых в обществе правил и норм поведения в интересах человека, семьи, общества;</a:t>
            </a:r>
          </a:p>
          <a:p>
            <a:pPr marL="288000" lvl="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 marL="288000" lvl="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обеспечения вариативности и разнообразия содержания программ и организационных форм дошкольного образования, возможности использования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marL="288000" lvl="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осуществление необходимой коррекции недостатков в физическом и (или) психическом развитии воспитанников дошкольного образовательного учреждения;</a:t>
            </a:r>
          </a:p>
          <a:p>
            <a:pPr marL="288000" lvl="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marL="288000" indent="-2880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sz="8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воспитанника как субъекта отношений с самим собой, другими детьми, взрослыми и миром;</a:t>
            </a:r>
          </a:p>
          <a:p>
            <a:pPr marL="342900" lvl="0" indent="-342900" algn="just">
              <a:lnSpc>
                <a:spcPct val="120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endParaRPr lang="ru-RU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791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610" y="1543396"/>
            <a:ext cx="10820400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2805F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Содержание образовательной деятельности с детьми</a:t>
            </a:r>
            <a:endParaRPr lang="ru-RU" sz="2600" dirty="0">
              <a:solidFill>
                <a:srgbClr val="2805F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Содержание образовательной деятельности АООП  соответствует содержанию образовательных областей «Социально-коммуникативное развитие», «Познавательное развитие», «Речевое развитие», «Художественно-эстетическое развитие», «Физическое развитие» и дополняется специальными занятиями ребенка с ТНР с такими специалистами, как учитель-логопед, педагог-психолог, воспитатель группы компенсирующей направленности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93704" y="218659"/>
            <a:ext cx="7898296" cy="805071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77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805</TotalTime>
  <Words>1272</Words>
  <Application>Microsoft Office PowerPoint</Application>
  <PresentationFormat>Произвольный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След самолета</vt:lpstr>
      <vt:lpstr>    Адаптированная ОСНОВНАЯ ОБРАЗОВАТЕЛЬНАЯ  ПРОГРАММА ДОШКОЛЬНОГО ОБРАЗОВАНИЯ детей  с тяжелыми нарушениями речи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ДС 69</cp:lastModifiedBy>
  <cp:revision>90</cp:revision>
  <cp:lastPrinted>2021-05-01T12:03:11Z</cp:lastPrinted>
  <dcterms:created xsi:type="dcterms:W3CDTF">2020-03-01T12:27:11Z</dcterms:created>
  <dcterms:modified xsi:type="dcterms:W3CDTF">2022-11-21T07:34:12Z</dcterms:modified>
</cp:coreProperties>
</file>